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32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24" r:id="rId63"/>
    <p:sldId id="323" r:id="rId64"/>
    <p:sldId id="322" r:id="rId65"/>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50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673B49-EA03-4A15-8CC2-7E01AC3E9F3C}" type="datetimeFigureOut">
              <a:rPr lang="en-US" smtClean="0"/>
              <a:t>1/26/2021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1146C4-83C0-473B-B11F-2EE88CD2789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these underground streams again reach the surface, they often create springs. </a:t>
            </a:r>
          </a:p>
        </p:txBody>
      </p:sp>
      <p:sp>
        <p:nvSpPr>
          <p:cNvPr id="4" name="Slide Number Placeholder 3"/>
          <p:cNvSpPr>
            <a:spLocks noGrp="1"/>
          </p:cNvSpPr>
          <p:nvPr>
            <p:ph type="sldNum" sz="quarter" idx="10"/>
          </p:nvPr>
        </p:nvSpPr>
        <p:spPr/>
        <p:txBody>
          <a:bodyPr/>
          <a:lstStyle/>
          <a:p>
            <a:fld id="{D71146C4-83C0-473B-B11F-2EE88CD2789E}" type="slidenum">
              <a:rPr lang="en-US" smtClean="0"/>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Eventually huge chamber</a:t>
            </a:r>
            <a:r>
              <a:rPr lang="en-US" baseline="0" dirty="0"/>
              <a:t>s and passages can be formed by this process of water moving through bedrock. (Photo by Ed McCarthy and Carl Samples)</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Water is</a:t>
            </a:r>
            <a:r>
              <a:rPr lang="en-US" baseline="0" dirty="0"/>
              <a:t> one of the major way nutrients enter a cave. These provide food for the animals which have learned to survive in a cave. (Photo by William Storage)</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Animals which live their entire lives in caves have</a:t>
            </a:r>
            <a:r>
              <a:rPr lang="en-US" baseline="0" dirty="0"/>
              <a:t> evolved to survive in the demanding cave environment. This cave shrimp which is found in Kentucky shows some of the ways cave animals have adapted. Because caves are always dark, cave animals do not need pigment in their skin to protect them from the sun. Their skin has become so transparent that you can see their internal organs. (Photo by Horton Hobbs, III)</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Also, because of the lack of light, cave animals have no use for eyes and depend on smell</a:t>
            </a:r>
            <a:r>
              <a:rPr lang="en-US" baseline="0" dirty="0"/>
              <a:t> and touch to move around and find their food.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Cave animals like this fish cannot survive outside of their cave. Without</a:t>
            </a:r>
            <a:r>
              <a:rPr lang="en-US" baseline="0" dirty="0"/>
              <a:t> eyes and without pigment to protect them from the sun, they would soon die. These animals depend on the small area where they can survive in caves. Because they have adapted to the environment in their cave and have no interaction with others of their kind in other caves, species unique to very limited areas have evolved. Many of these species are recognized as endangered be federal or state governments or have been nominated for the Endangered Species List.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 species</a:t>
            </a:r>
            <a:r>
              <a:rPr lang="en-US" baseline="0" dirty="0"/>
              <a:t> also depend on caves for their existence. (Bracken Cave, TX, 1978 photo by Paul Stevens)</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None</a:t>
            </a:r>
            <a:r>
              <a:rPr lang="en-US" baseline="0" dirty="0"/>
              <a:t> of the bats in the United States live on human or animal blood. Some of them eat their own weight in insects every night and help to reduce populations of moths, flies, and mosquitoes. Other bat species live on nectar like bees and are responsible for pollinating plants like the Giant Saguaro cactus in Arizona.  (Photo by Chip Clark)</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number of species of bats</a:t>
            </a:r>
            <a:r>
              <a:rPr lang="en-US" baseline="0" dirty="0"/>
              <a:t> use caves to hibernate through the winter or to raise their young in summer. The nutrients they bring into those caves through their droppings are important sources of food for the animals which spend their entire lives in caves. Bat droppings, called “guano,” are an important source of natural fertilizer used by many farmers. (Photo by Charles E. Mohr)</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water that flows into caves must remain unpolluted for cave animals to survive, but clean water is important for people, too. (Drawing by Ernst </a:t>
            </a:r>
            <a:r>
              <a:rPr lang="en-US" dirty="0" err="1"/>
              <a:t>Kastning</a:t>
            </a:r>
            <a:r>
              <a:rPr lang="en-US" dirty="0"/>
              <a:t>)</a:t>
            </a:r>
          </a:p>
        </p:txBody>
      </p:sp>
      <p:sp>
        <p:nvSpPr>
          <p:cNvPr id="4" name="Slide Number Placeholder 3"/>
          <p:cNvSpPr>
            <a:spLocks noGrp="1"/>
          </p:cNvSpPr>
          <p:nvPr>
            <p:ph type="sldNum" sz="quarter" idx="10"/>
          </p:nvPr>
        </p:nvSpPr>
        <p:spPr/>
        <p:txBody>
          <a:bodyPr/>
          <a:lstStyle/>
          <a:p>
            <a:fld id="{D71146C4-83C0-473B-B11F-2EE88CD2789E}"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Caves… (Greenville </a:t>
            </a:r>
            <a:r>
              <a:rPr lang="en-US" dirty="0" err="1"/>
              <a:t>Saltpetre</a:t>
            </a:r>
            <a:r>
              <a:rPr lang="en-US" dirty="0"/>
              <a:t> Cave, WV, 1978 photo by Paul &amp; Lee Stevens)</a:t>
            </a:r>
          </a:p>
        </p:txBody>
      </p:sp>
      <p:sp>
        <p:nvSpPr>
          <p:cNvPr id="4" name="Slide Number Placeholder 3"/>
          <p:cNvSpPr>
            <a:spLocks noGrp="1"/>
          </p:cNvSpPr>
          <p:nvPr>
            <p:ph type="sldNum" sz="quarter" idx="10"/>
          </p:nvPr>
        </p:nvSpPr>
        <p:spPr/>
        <p:txBody>
          <a:bodyPr/>
          <a:lstStyle/>
          <a:p>
            <a:fld id="{D71146C4-83C0-473B-B11F-2EE88CD2789E}" type="slidenum">
              <a:rPr lang="en-US" smtClean="0"/>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a number</a:t>
            </a:r>
            <a:r>
              <a:rPr lang="en-US" baseline="0" dirty="0"/>
              <a:t> of rural communities the residents depend on underground streams for their water supply. Unfortunately, many of these people do not realize that the pits and other holes on their property may be directly connected to the underground streams where they get their drinking water.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It’s not uncommon</a:t>
            </a:r>
            <a:r>
              <a:rPr lang="en-US" baseline="0" dirty="0"/>
              <a:t> to find people throwing their trash, garbage, and even dead animals into the entrances of caves. (Sinkhole at Organ Cave, WV, 1984 photo by Paul Stevens)</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Unique animal</a:t>
            </a:r>
            <a:r>
              <a:rPr lang="en-US" baseline="0" dirty="0"/>
              <a:t> species are not the only thing which can be found in caves. Water which seeps through cracks in rocks becomes saturated with minerals. When these drops or water reach a cave, the water evaporates leaving the minerals behind. (Onyx Cave, AZ, 1986 photo by Paul Stevens)</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Over the centuries the mineral deposits build up creating fantasies in stone. (</a:t>
            </a:r>
            <a:r>
              <a:rPr lang="en-US" dirty="0" err="1"/>
              <a:t>Helictites</a:t>
            </a:r>
            <a:r>
              <a:rPr lang="en-US" dirty="0"/>
              <a:t> in Onyx Cave, AZ, 1984 photo by Paul &amp; Lee Stevens)</a:t>
            </a:r>
          </a:p>
        </p:txBody>
      </p:sp>
      <p:sp>
        <p:nvSpPr>
          <p:cNvPr id="4" name="Slide Number Placeholder 3"/>
          <p:cNvSpPr>
            <a:spLocks noGrp="1"/>
          </p:cNvSpPr>
          <p:nvPr>
            <p:ph type="sldNum" sz="quarter" idx="10"/>
          </p:nvPr>
        </p:nvSpPr>
        <p:spPr/>
        <p:txBody>
          <a:bodyPr/>
          <a:lstStyle/>
          <a:p>
            <a:fld id="{D71146C4-83C0-473B-B11F-2EE88CD2789E}" type="slidenum">
              <a:rPr lang="en-US" smtClean="0"/>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Although these mineral formations seem solid as</a:t>
            </a:r>
            <a:r>
              <a:rPr lang="en-US" baseline="0" dirty="0"/>
              <a:t> rock, they are actually quite very delicate. (</a:t>
            </a:r>
            <a:r>
              <a:rPr lang="en-US" baseline="0" dirty="0" err="1"/>
              <a:t>Epsomite</a:t>
            </a:r>
            <a:r>
              <a:rPr lang="en-US" baseline="0" dirty="0"/>
              <a:t> stalactites, Cottonwood Cave, NM, 1961 photo by Jerry Trout)</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has taken natures centuries to create can</a:t>
            </a:r>
            <a:r>
              <a:rPr lang="en-US" baseline="0" dirty="0"/>
              <a:t> be destroyed in seconds by carelessness and vandalism. Once destroyed, they cannot be replaced. (</a:t>
            </a:r>
            <a:r>
              <a:rPr lang="en-US" baseline="0" dirty="0" err="1"/>
              <a:t>Epsomite</a:t>
            </a:r>
            <a:r>
              <a:rPr lang="en-US" baseline="0" dirty="0"/>
              <a:t> stalactites after vandalism, Cottonwood Cave, NM, 196s photo by Jerry Trout)</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before-and-after</a:t>
            </a:r>
            <a:r>
              <a:rPr lang="en-US" baseline="0" dirty="0"/>
              <a:t> pictures show how much how much has been lost… (Endless Cave, NM, 1934 photo by Bob </a:t>
            </a:r>
            <a:r>
              <a:rPr lang="en-US" baseline="0" dirty="0" err="1"/>
              <a:t>Nymeyer</a:t>
            </a:r>
            <a:r>
              <a:rPr lang="en-US" baseline="0" dirty="0"/>
              <a:t>)</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people deliberately</a:t>
            </a:r>
            <a:r>
              <a:rPr lang="en-US" baseline="0" dirty="0"/>
              <a:t> or carelessly destroy the unique formations found in caves. (Endless Cave, NM, 1957 photo by Jerry Trout)</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(Gypsum rope</a:t>
            </a:r>
            <a:r>
              <a:rPr lang="en-US" baseline="0" dirty="0"/>
              <a:t> in Cottonwood Cave, NM, 1961 photo by Jerry Trout)</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(Gypsum rope</a:t>
            </a:r>
            <a:r>
              <a:rPr lang="en-US" baseline="0" dirty="0"/>
              <a:t> in Cottonwood Cave after vandalism, NM, 1963 photo by Jerry Trout)</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They can be found in almost every part of the United States and in almost every country in the world. (</a:t>
            </a:r>
            <a:r>
              <a:rPr lang="en-US" dirty="0" err="1"/>
              <a:t>Horsethief</a:t>
            </a:r>
            <a:r>
              <a:rPr lang="en-US" baseline="0" dirty="0"/>
              <a:t> Lava Tube, WA, 1986 photo by Paul &amp; Lee Stevens)</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r>
              <a:rPr lang="en-US" dirty="0" err="1"/>
              <a:t>Selenite</a:t>
            </a:r>
            <a:r>
              <a:rPr lang="en-US" dirty="0"/>
              <a:t> needles</a:t>
            </a:r>
            <a:r>
              <a:rPr lang="en-US" baseline="0" dirty="0"/>
              <a:t> in Cottonwood Cave, NM, 1961 photo by Jerry Trout)</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r>
              <a:rPr lang="en-US" dirty="0" err="1"/>
              <a:t>Selenite</a:t>
            </a:r>
            <a:r>
              <a:rPr lang="en-US" dirty="0"/>
              <a:t> needles </a:t>
            </a:r>
            <a:r>
              <a:rPr lang="en-US" baseline="0" dirty="0"/>
              <a:t>in Cottonwood Cave after vandalism, NM, 1962 photo by Jerry Trout)</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Caves</a:t>
            </a:r>
            <a:r>
              <a:rPr lang="en-US" baseline="0" dirty="0"/>
              <a:t> are an important source of information for those who study them. Experienced cavers frequently ensure that caves are mapped accurately and these maps are used by cave scientists who investigating cave resources.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Geologists are able to see beds of rock which might not</a:t>
            </a:r>
            <a:r>
              <a:rPr lang="en-US" baseline="0" dirty="0"/>
              <a:t> be exposed on the surface. This has led to a much greater understanding of how the Earth was created and even provided valuable information to companies exploring for oil and gas. (Steve Stokowski measuring the dip of limestone beds in </a:t>
            </a:r>
            <a:r>
              <a:rPr lang="en-US" baseline="0" dirty="0" err="1"/>
              <a:t>Sinnett</a:t>
            </a:r>
            <a:r>
              <a:rPr lang="en-US" baseline="0" dirty="0"/>
              <a:t> Cave, WV, 1974 photo by Paul Stevens)</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Archaeologists</a:t>
            </a:r>
            <a:r>
              <a:rPr lang="en-US" baseline="0" dirty="0"/>
              <a:t> and paleontologists have found important research sites in caves. (Patty Jo Watson and Joel Sneed examining textile in cave)</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Studies of people who have stayed in a cave for months have contributed greatly to an understanding of the probable</a:t>
            </a:r>
            <a:r>
              <a:rPr lang="en-US" baseline="0" dirty="0"/>
              <a:t> effects of isolation on astronauts in space.</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Even the field of medicine for humans has benefitted from caves. Doctors have used a family of mold-like bacteria found in caves, called </a:t>
            </a:r>
            <a:r>
              <a:rPr lang="en-US" dirty="0" err="1"/>
              <a:t>Actinomycetes</a:t>
            </a:r>
            <a:r>
              <a:rPr lang="en-US" dirty="0"/>
              <a:t> to produce a wide variety of valuable</a:t>
            </a:r>
            <a:r>
              <a:rPr lang="en-US" baseline="0" dirty="0"/>
              <a:t> antibiotics. When caves are destroyed, what other resources which could be of great value to all of us will we be losing?</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Caves can</a:t>
            </a:r>
            <a:r>
              <a:rPr lang="en-US" baseline="0" dirty="0"/>
              <a:t> be damaged and even destroyed by human activities. In some cases construction or timber harvesting have resulted in extensive siltation and forest debris which plugs up cave entrances and clogs underground streams. When silt gets into water in caves, the animals which depend on clean water die. (Silt and debris at </a:t>
            </a:r>
            <a:r>
              <a:rPr lang="en-US" baseline="0" dirty="0" err="1"/>
              <a:t>Sively’s</a:t>
            </a:r>
            <a:r>
              <a:rPr lang="en-US" baseline="0" dirty="0"/>
              <a:t> #3 entrance to Organ Cave, WV. 1978 photo by Paul &amp; Lee Stevens)</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Fertilizer and pesticides spread on fields, leaking</a:t>
            </a:r>
            <a:r>
              <a:rPr lang="en-US" baseline="0" dirty="0"/>
              <a:t> sewage pipes, and spills of oil gasoline, or other toxic substances can also affect caves. Like water, these liquids move through cracks in the ground. These have been known to cause “bad air” in caves, where no animal, including humans, can survive. Eventually these pollutants reach an underground stream or contaminate the ground water.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destruction</a:t>
            </a:r>
            <a:r>
              <a:rPr lang="en-US" baseline="0" dirty="0"/>
              <a:t> of caves does not have to continue if people realize what an important natural resource they are.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 not many people know</a:t>
            </a:r>
            <a:r>
              <a:rPr lang="en-US" baseline="0" dirty="0"/>
              <a:t> what caves contain or how they affect the people who live around them. (Locomotive Breath Cave, VA, 1989 photo by Paul &amp; Lee Stevens)</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 caves are being protected because they are an important habitats</a:t>
            </a:r>
            <a:r>
              <a:rPr lang="en-US" baseline="0" dirty="0"/>
              <a:t> for endangered species. (</a:t>
            </a:r>
            <a:r>
              <a:rPr lang="en-US" baseline="0" dirty="0" err="1"/>
              <a:t>Sinnett</a:t>
            </a:r>
            <a:r>
              <a:rPr lang="en-US" baseline="0" dirty="0"/>
              <a:t> Cave protection sign, WV. 1983 photo by Paul Stevens)</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 caves are being watched</a:t>
            </a:r>
            <a:r>
              <a:rPr lang="en-US" baseline="0" dirty="0"/>
              <a:t> carefully because of important archaeological or paleontological sites they contain.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Almost</a:t>
            </a:r>
            <a:r>
              <a:rPr lang="en-US" baseline="0" dirty="0"/>
              <a:t> half the states in the country have already passed cave protection laws which make it illegal for people to harm animals or destroy minerals and formations in caves. In 1988 the U. S. Congress passed the Federal Cave Resources Protection Act which requires agency land managers to consider any cave resources on federal lands which might be damaged by surface activities.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Millions of people each</a:t>
            </a:r>
            <a:r>
              <a:rPr lang="en-US" baseline="0" dirty="0"/>
              <a:t> year visit caves to experience for themselves the unique environment which caves contain. The tourist dollars these people generate are essential income for many communities.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People</a:t>
            </a:r>
            <a:r>
              <a:rPr lang="en-US" baseline="0" dirty="0"/>
              <a:t> who visit wild caves realize they will be attempting a strenuous activity which requires special knowledge, skills, and clothing. (Photo by Ron Simmons)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Anyone</a:t>
            </a:r>
            <a:r>
              <a:rPr lang="en-US" baseline="0" dirty="0"/>
              <a:t> who wants to go into a wild cave should be sure to go with experienced cavers. The rights of the land owner must be respected and cavers must be careful to obtain permission before entering a cave. If the owner has decided to close a cave for all or part of the year for any reason, their wish should be respected. Only in this way will land owners come to trust cavers as responsible visitors and be willing to open access to their caves. (George </a:t>
            </a:r>
            <a:r>
              <a:rPr lang="en-US" baseline="0" dirty="0" err="1"/>
              <a:t>Sively</a:t>
            </a:r>
            <a:r>
              <a:rPr lang="en-US" baseline="0" dirty="0"/>
              <a:t>, owner of Organ Cave, WV. 1974 photo by Paul Stevens)</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Once inside the cave experienced cavers remember that they are visitors to an alien world. (</a:t>
            </a:r>
            <a:r>
              <a:rPr lang="en-US" dirty="0" err="1"/>
              <a:t>Lechuguilla</a:t>
            </a:r>
            <a:r>
              <a:rPr lang="en-US" dirty="0"/>
              <a:t> Cave, NM.</a:t>
            </a:r>
            <a:r>
              <a:rPr lang="en-US" baseline="0" dirty="0"/>
              <a:t> Photo by Dave </a:t>
            </a:r>
            <a:r>
              <a:rPr lang="en-US" baseline="0" dirty="0" err="1"/>
              <a:t>Bunnell</a:t>
            </a:r>
            <a:r>
              <a:rPr lang="en-US" baseline="0" dirty="0"/>
              <a:t>)</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Cave animals depend on an unpolluted cave to survive. (Photo by Horton Hobbs, III)</a:t>
            </a:r>
          </a:p>
        </p:txBody>
      </p:sp>
      <p:sp>
        <p:nvSpPr>
          <p:cNvPr id="4" name="Slide Number Placeholder 3"/>
          <p:cNvSpPr>
            <a:spLocks noGrp="1"/>
          </p:cNvSpPr>
          <p:nvPr>
            <p:ph type="sldNum" sz="quarter" idx="10"/>
          </p:nvPr>
        </p:nvSpPr>
        <p:spPr/>
        <p:txBody>
          <a:bodyPr/>
          <a:lstStyle/>
          <a:p>
            <a:fld id="{D71146C4-83C0-473B-B11F-2EE88CD2789E}" type="slidenum">
              <a:rPr lang="en-US" smtClean="0"/>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try to</a:t>
            </a:r>
            <a:r>
              <a:rPr lang="en-US" baseline="0" dirty="0"/>
              <a:t> keep caves from becoming polluted, many cavers remove trash they find which has been left by thoughtless visitors.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 cavers take plastic bags</a:t>
            </a:r>
            <a:r>
              <a:rPr lang="en-US" baseline="0" dirty="0"/>
              <a:t> into the cave so they can remove from the cave anything they have taken into it.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Caves</a:t>
            </a:r>
            <a:r>
              <a:rPr lang="en-US" baseline="0" dirty="0"/>
              <a:t> are voids in the Earth’s crust which are created by natural processes. They differ from mines because they have not been dug by humans.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 cavers take brushes and plastic bottles</a:t>
            </a:r>
            <a:r>
              <a:rPr lang="en-US" baseline="0" dirty="0"/>
              <a:t> of water into the cave so they can help to remove any signs of vandalism.</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Whenever cavers find cave animals they are careful not to disturb them. (Crayfish photo by Horton Hobbs, III)</a:t>
            </a:r>
          </a:p>
        </p:txBody>
      </p:sp>
      <p:sp>
        <p:nvSpPr>
          <p:cNvPr id="4" name="Slide Number Placeholder 3"/>
          <p:cNvSpPr>
            <a:spLocks noGrp="1"/>
          </p:cNvSpPr>
          <p:nvPr>
            <p:ph type="sldNum" sz="quarter" idx="10"/>
          </p:nvPr>
        </p:nvSpPr>
        <p:spPr/>
        <p:txBody>
          <a:bodyPr/>
          <a:lstStyle/>
          <a:p>
            <a:fld id="{D71146C4-83C0-473B-B11F-2EE88CD2789E}" type="slidenum">
              <a:rPr lang="en-US" smtClean="0"/>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experienced cavers find ancient artifacts</a:t>
            </a:r>
            <a:r>
              <a:rPr lang="en-US" baseline="0" dirty="0"/>
              <a:t> or prehistoric animal bones, they leave them undisturbed. Instead of removing the object, they report their find to qualified scientists who are best able to obtain the maximum amount of information from the discovery. (Photo by Tom Strong and </a:t>
            </a:r>
            <a:r>
              <a:rPr lang="en-US" baseline="0" dirty="0" err="1"/>
              <a:t>Lousie</a:t>
            </a:r>
            <a:r>
              <a:rPr lang="en-US" baseline="0" dirty="0"/>
              <a:t> Hose)</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areas of caves where there are many</a:t>
            </a:r>
            <a:r>
              <a:rPr lang="en-US" baseline="0" dirty="0"/>
              <a:t> mineral formations experienced cavers take extreme care to avoid touching and damaging them. Even the oils from a person’s hands can soil a formation and halt its natural growth process. (Arizona cave, 1984 photo by Paul Stevens)</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National Speleological</a:t>
            </a:r>
            <a:r>
              <a:rPr lang="en-US" baseline="0" dirty="0"/>
              <a:t> Society urges anyone visiting a cave to “take nothing but pictures, leave nothing but footprints, kill nothing but time.” Only in this way will the animals which depend on caves for their existence be able to survive. Only in this way will the delicate formations survive to be enjoyed by others.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National Speleological Society is committed to protecting caves. People who go caving and even those who do not visit wild caves can do their part to work with us and help protect these unique resources. (Ann </a:t>
            </a:r>
            <a:r>
              <a:rPr lang="en-US" dirty="0" err="1"/>
              <a:t>Bosted</a:t>
            </a:r>
            <a:r>
              <a:rPr lang="en-US" dirty="0"/>
              <a:t> looking at an aragonite bush in </a:t>
            </a:r>
            <a:r>
              <a:rPr lang="en-US" dirty="0" err="1"/>
              <a:t>Lechuguilla</a:t>
            </a:r>
            <a:r>
              <a:rPr lang="en-US" dirty="0"/>
              <a:t> Cave, NM. Photo by Peter and Ann </a:t>
            </a:r>
            <a:r>
              <a:rPr lang="en-US" dirty="0" err="1"/>
              <a:t>Bosted</a:t>
            </a:r>
            <a:r>
              <a:rPr lang="en-US" dirty="0"/>
              <a:t>) </a:t>
            </a:r>
          </a:p>
        </p:txBody>
      </p:sp>
      <p:sp>
        <p:nvSpPr>
          <p:cNvPr id="4" name="Slide Number Placeholder 3"/>
          <p:cNvSpPr>
            <a:spLocks noGrp="1"/>
          </p:cNvSpPr>
          <p:nvPr>
            <p:ph type="sldNum" sz="quarter" idx="10"/>
          </p:nvPr>
        </p:nvSpPr>
        <p:spPr/>
        <p:txBody>
          <a:bodyPr/>
          <a:lstStyle/>
          <a:p>
            <a:fld id="{D71146C4-83C0-473B-B11F-2EE88CD2789E}" type="slidenum">
              <a:rPr lang="en-US" smtClean="0"/>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 live in a state which does not have a cave protection law, let your</a:t>
            </a:r>
            <a:r>
              <a:rPr lang="en-US" baseline="0" dirty="0"/>
              <a:t> legislators know you think one should be enacted. (Pennsylvania State Capitol)</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Where cave protection</a:t>
            </a:r>
            <a:r>
              <a:rPr lang="en-US" baseline="0" dirty="0"/>
              <a:t> laws exists we are able to prosecute vandals who destroy resources important to all of us.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Help</a:t>
            </a:r>
            <a:r>
              <a:rPr lang="en-US" baseline="0" dirty="0"/>
              <a:t> to ensure that pollution is removed from streams, rivers, and groundwater. </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Help us to obtain laws which would forbid the commercial sale of cave formations in any state. (Rock Shop, Horse Cave, KY, photo by Paul and Lee Stevens)</a:t>
            </a:r>
          </a:p>
        </p:txBody>
      </p:sp>
      <p:sp>
        <p:nvSpPr>
          <p:cNvPr id="4" name="Slide Number Placeholder 3"/>
          <p:cNvSpPr>
            <a:spLocks noGrp="1"/>
          </p:cNvSpPr>
          <p:nvPr>
            <p:ph type="sldNum" sz="quarter" idx="10"/>
          </p:nvPr>
        </p:nvSpPr>
        <p:spPr/>
        <p:txBody>
          <a:bodyPr/>
          <a:lstStyle/>
          <a:p>
            <a:fld id="{D71146C4-83C0-473B-B11F-2EE88CD2789E}" type="slidenum">
              <a:rPr lang="en-US" smtClean="0"/>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While some caves in volcanic areas are created in</a:t>
            </a:r>
            <a:r>
              <a:rPr lang="en-US" baseline="0" dirty="0"/>
              <a:t> cooling lava…</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Only in this way will</a:t>
            </a:r>
            <a:r>
              <a:rPr lang="en-US" baseline="0" dirty="0"/>
              <a:t> we be able to protect the unique resources which are found in caves and ensure that they remain for the enjoyment of future generations. (</a:t>
            </a:r>
            <a:r>
              <a:rPr lang="en-US" baseline="0" dirty="0" err="1"/>
              <a:t>Djuna</a:t>
            </a:r>
            <a:r>
              <a:rPr lang="en-US" baseline="0" dirty="0"/>
              <a:t> </a:t>
            </a:r>
            <a:r>
              <a:rPr lang="en-US" baseline="0" dirty="0" err="1"/>
              <a:t>Bewley</a:t>
            </a:r>
            <a:r>
              <a:rPr lang="en-US" baseline="0" dirty="0"/>
              <a:t> in </a:t>
            </a:r>
            <a:r>
              <a:rPr lang="en-US" baseline="0" dirty="0" err="1"/>
              <a:t>Lechuguilla</a:t>
            </a:r>
            <a:r>
              <a:rPr lang="en-US" baseline="0" dirty="0"/>
              <a:t> Cave, NM. Photo by Norman Thompson)</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61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some result from the erosion of waves pounding against the sea coast,… (Photo by Dave </a:t>
            </a:r>
            <a:r>
              <a:rPr lang="en-US" dirty="0" err="1"/>
              <a:t>Bunnell</a:t>
            </a:r>
            <a:r>
              <a:rPr lang="en-US" dirty="0"/>
              <a:t>)</a:t>
            </a:r>
          </a:p>
        </p:txBody>
      </p:sp>
      <p:sp>
        <p:nvSpPr>
          <p:cNvPr id="4" name="Slide Number Placeholder 3"/>
          <p:cNvSpPr>
            <a:spLocks noGrp="1"/>
          </p:cNvSpPr>
          <p:nvPr>
            <p:ph type="sldNum" sz="quarter" idx="10"/>
          </p:nvPr>
        </p:nvSpPr>
        <p:spPr/>
        <p:txBody>
          <a:bodyPr/>
          <a:lstStyle/>
          <a:p>
            <a:fld id="{D71146C4-83C0-473B-B11F-2EE88CD2789E}" type="slidenum">
              <a:rPr lang="en-US" smtClean="0"/>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…most are formed by water seeping through cracks and eroding away the surrounding rocks.</a:t>
            </a:r>
          </a:p>
        </p:txBody>
      </p:sp>
      <p:sp>
        <p:nvSpPr>
          <p:cNvPr id="4" name="Slide Number Placeholder 3"/>
          <p:cNvSpPr>
            <a:spLocks noGrp="1"/>
          </p:cNvSpPr>
          <p:nvPr>
            <p:ph type="sldNum" sz="quarter" idx="10"/>
          </p:nvPr>
        </p:nvSpPr>
        <p:spPr/>
        <p:txBody>
          <a:bodyPr/>
          <a:lstStyle/>
          <a:p>
            <a:fld id="{D71146C4-83C0-473B-B11F-2EE88CD2789E}" type="slidenum">
              <a:rPr lang="en-US" smtClean="0"/>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some cases surface streams will find these</a:t>
            </a:r>
            <a:r>
              <a:rPr lang="en-US" baseline="0" dirty="0"/>
              <a:t> cracks in the rock and move through them, eroding the rock even further. When openings in the rock become large enough, the entire stream may change its course and flow underground through the cave. (Jones Cave, WV, 1975 photo by Paul Stevens)</a:t>
            </a:r>
            <a:endParaRPr lang="en-US" dirty="0"/>
          </a:p>
        </p:txBody>
      </p:sp>
      <p:sp>
        <p:nvSpPr>
          <p:cNvPr id="4" name="Slide Number Placeholder 3"/>
          <p:cNvSpPr>
            <a:spLocks noGrp="1"/>
          </p:cNvSpPr>
          <p:nvPr>
            <p:ph type="sldNum" sz="quarter" idx="10"/>
          </p:nvPr>
        </p:nvSpPr>
        <p:spPr/>
        <p:txBody>
          <a:bodyPr/>
          <a:lstStyle/>
          <a:p>
            <a:fld id="{D71146C4-83C0-473B-B11F-2EE88CD2789E}" type="slidenum">
              <a:rPr lang="en-US" smtClean="0"/>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DA5148-5CA2-450A-9FD0-DF6C7E450A43}"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99566-A689-4D49-A731-9CA473F5191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DA5148-5CA2-450A-9FD0-DF6C7E450A43}"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99566-A689-4D49-A731-9CA473F5191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DA5148-5CA2-450A-9FD0-DF6C7E450A43}"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99566-A689-4D49-A731-9CA473F5191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DA5148-5CA2-450A-9FD0-DF6C7E450A43}"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99566-A689-4D49-A731-9CA473F519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DA5148-5CA2-450A-9FD0-DF6C7E450A43}"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99566-A689-4D49-A731-9CA473F5191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DA5148-5CA2-450A-9FD0-DF6C7E450A43}"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99566-A689-4D49-A731-9CA473F5191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DA5148-5CA2-450A-9FD0-DF6C7E450A43}" type="datetimeFigureOut">
              <a:rPr lang="en-US" smtClean="0"/>
              <a:pPr/>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99566-A689-4D49-A731-9CA473F5191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DA5148-5CA2-450A-9FD0-DF6C7E450A43}" type="datetimeFigureOut">
              <a:rPr lang="en-US" smtClean="0"/>
              <a:pPr/>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99566-A689-4D49-A731-9CA473F5191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DA5148-5CA2-450A-9FD0-DF6C7E450A43}" type="datetimeFigureOut">
              <a:rPr lang="en-US" smtClean="0"/>
              <a:pPr/>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99566-A689-4D49-A731-9CA473F5191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DA5148-5CA2-450A-9FD0-DF6C7E450A43}"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99566-A689-4D49-A731-9CA473F5191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DA5148-5CA2-450A-9FD0-DF6C7E450A43}"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99566-A689-4D49-A731-9CA473F5191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A5148-5CA2-450A-9FD0-DF6C7E450A43}" type="datetimeFigureOut">
              <a:rPr lang="en-US" smtClean="0"/>
              <a:pPr/>
              <a:t>1/26/2021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99566-A689-4D49-A731-9CA473F5191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mailto:nss@caves.org" TargetMode="External"/><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hyperlink" Target="https://caves.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A7EC9A1C-EF32-4A39-B58F-22806D0794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23999"/>
            <a:ext cx="2628330" cy="1370519"/>
          </a:xfrm>
          <a:prstGeom prst="rect">
            <a:avLst/>
          </a:prstGeom>
        </p:spPr>
      </p:pic>
      <p:sp>
        <p:nvSpPr>
          <p:cNvPr id="3" name="TextBox 2">
            <a:extLst>
              <a:ext uri="{FF2B5EF4-FFF2-40B4-BE49-F238E27FC236}">
                <a16:creationId xmlns:a16="http://schemas.microsoft.com/office/drawing/2014/main" id="{5D4016FB-4371-4A9F-B9C6-9F16C7970B12}"/>
              </a:ext>
            </a:extLst>
          </p:cNvPr>
          <p:cNvSpPr txBox="1"/>
          <p:nvPr/>
        </p:nvSpPr>
        <p:spPr>
          <a:xfrm>
            <a:off x="4267200" y="675382"/>
            <a:ext cx="4144468" cy="1077218"/>
          </a:xfrm>
          <a:prstGeom prst="rect">
            <a:avLst/>
          </a:prstGeom>
          <a:noFill/>
        </p:spPr>
        <p:txBody>
          <a:bodyPr wrap="none" rtlCol="0">
            <a:spAutoFit/>
          </a:bodyPr>
          <a:lstStyle/>
          <a:p>
            <a:pPr algn="ctr"/>
            <a:r>
              <a:rPr lang="en-US" sz="3200" dirty="0">
                <a:solidFill>
                  <a:srgbClr val="FFFF00"/>
                </a:solidFill>
              </a:rPr>
              <a:t>An NSS Audio-Visual </a:t>
            </a:r>
          </a:p>
          <a:p>
            <a:pPr algn="ctr"/>
            <a:r>
              <a:rPr lang="en-US" sz="3200" dirty="0">
                <a:solidFill>
                  <a:srgbClr val="FFFF00"/>
                </a:solidFill>
              </a:rPr>
              <a:t>Library Presentation</a:t>
            </a:r>
          </a:p>
        </p:txBody>
      </p:sp>
      <p:cxnSp>
        <p:nvCxnSpPr>
          <p:cNvPr id="4" name="Straight Connector 3">
            <a:extLst>
              <a:ext uri="{FF2B5EF4-FFF2-40B4-BE49-F238E27FC236}">
                <a16:creationId xmlns:a16="http://schemas.microsoft.com/office/drawing/2014/main" id="{3CBAC32A-9FEA-4CE7-B80C-FAAFA2003FF1}"/>
              </a:ext>
            </a:extLst>
          </p:cNvPr>
          <p:cNvCxnSpPr/>
          <p:nvPr/>
        </p:nvCxnSpPr>
        <p:spPr>
          <a:xfrm>
            <a:off x="284385" y="2120348"/>
            <a:ext cx="8554815" cy="1325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ACB77B2-6511-44A8-A5FC-A61F8688B504}"/>
              </a:ext>
            </a:extLst>
          </p:cNvPr>
          <p:cNvSpPr txBox="1">
            <a:spLocks/>
          </p:cNvSpPr>
          <p:nvPr/>
        </p:nvSpPr>
        <p:spPr bwMode="auto">
          <a:xfrm>
            <a:off x="0" y="2667000"/>
            <a:ext cx="9144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Caves:</a:t>
            </a:r>
            <a:br>
              <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br>
            <a:r>
              <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A Unique and Fragile </a:t>
            </a:r>
            <a:br>
              <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br>
            <a:r>
              <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Environment</a:t>
            </a:r>
          </a:p>
        </p:txBody>
      </p:sp>
      <p:sp>
        <p:nvSpPr>
          <p:cNvPr id="7" name="TextBox 6">
            <a:extLst>
              <a:ext uri="{FF2B5EF4-FFF2-40B4-BE49-F238E27FC236}">
                <a16:creationId xmlns:a16="http://schemas.microsoft.com/office/drawing/2014/main" id="{4E5069CC-D2DB-4CE4-8766-325B1FECADE8}"/>
              </a:ext>
            </a:extLst>
          </p:cNvPr>
          <p:cNvSpPr txBox="1"/>
          <p:nvPr/>
        </p:nvSpPr>
        <p:spPr>
          <a:xfrm>
            <a:off x="0" y="6395024"/>
            <a:ext cx="9144000" cy="369332"/>
          </a:xfrm>
          <a:prstGeom prst="rect">
            <a:avLst/>
          </a:prstGeom>
          <a:noFill/>
        </p:spPr>
        <p:txBody>
          <a:bodyPr wrap="square">
            <a:spAutoFit/>
          </a:bodyPr>
          <a:lstStyle/>
          <a:p>
            <a:pPr algn="ctr"/>
            <a:r>
              <a:rPr lang="en-US" sz="1800" dirty="0"/>
              <a:t>S205               64 </a:t>
            </a:r>
            <a:r>
              <a:rPr lang="en-US" sz="1800"/>
              <a:t>Slides        1/25/2021</a:t>
            </a:r>
            <a:endParaRPr lang="en-US" sz="1800" dirty="0"/>
          </a:p>
        </p:txBody>
      </p:sp>
      <p:sp>
        <p:nvSpPr>
          <p:cNvPr id="8" name="Subtitle 2">
            <a:extLst>
              <a:ext uri="{FF2B5EF4-FFF2-40B4-BE49-F238E27FC236}">
                <a16:creationId xmlns:a16="http://schemas.microsoft.com/office/drawing/2014/main" id="{028B888B-BC62-453E-BD0E-2755A31F48FE}"/>
              </a:ext>
            </a:extLst>
          </p:cNvPr>
          <p:cNvSpPr txBox="1">
            <a:spLocks/>
          </p:cNvSpPr>
          <p:nvPr/>
        </p:nvSpPr>
        <p:spPr>
          <a:xfrm>
            <a:off x="0" y="5070541"/>
            <a:ext cx="9144000" cy="59229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t>(1993)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9.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0.jpg"/>
          <p:cNvPicPr>
            <a:picLocks noGrp="1" noChangeAspect="1"/>
          </p:cNvPicPr>
          <p:nvPr isPhoto="1"/>
        </p:nvPicPr>
        <p:blipFill>
          <a:blip r:embed="rId3" cstate="print">
            <a:lum/>
          </a:blip>
          <a:stretch>
            <a:fillRect/>
          </a:stretch>
        </p:blipFill>
        <p:spPr>
          <a:xfrm>
            <a:off x="0" y="315913"/>
            <a:ext cx="9144000" cy="62245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1.jpg"/>
          <p:cNvPicPr>
            <a:picLocks noGrp="1" noChangeAspect="1"/>
          </p:cNvPicPr>
          <p:nvPr isPhoto="1"/>
        </p:nvPicPr>
        <p:blipFill>
          <a:blip r:embed="rId3" cstate="print">
            <a:lum/>
          </a:blip>
          <a:stretch>
            <a:fillRect/>
          </a:stretch>
        </p:blipFill>
        <p:spPr>
          <a:xfrm>
            <a:off x="0" y="403225"/>
            <a:ext cx="9144000" cy="6051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2.jpg"/>
          <p:cNvPicPr>
            <a:picLocks noGrp="1" noChangeAspect="1"/>
          </p:cNvPicPr>
          <p:nvPr isPhoto="1"/>
        </p:nvPicPr>
        <p:blipFill>
          <a:blip r:embed="rId3" cstate="print">
            <a:lum/>
          </a:blip>
          <a:stretch>
            <a:fillRect/>
          </a:stretch>
        </p:blipFill>
        <p:spPr>
          <a:xfrm>
            <a:off x="2320925" y="0"/>
            <a:ext cx="450215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3.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4.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5.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6.jpg"/>
          <p:cNvPicPr>
            <a:picLocks noGrp="1" noChangeAspect="1"/>
          </p:cNvPicPr>
          <p:nvPr isPhoto="1"/>
        </p:nvPicPr>
        <p:blipFill>
          <a:blip r:embed="rId3" cstate="print">
            <a:lum/>
          </a:blip>
          <a:stretch>
            <a:fillRect/>
          </a:stretch>
        </p:blipFill>
        <p:spPr>
          <a:xfrm>
            <a:off x="0" y="379413"/>
            <a:ext cx="9144000" cy="6099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7.jpg"/>
          <p:cNvPicPr>
            <a:picLocks noGrp="1" noChangeAspect="1"/>
          </p:cNvPicPr>
          <p:nvPr isPhoto="1"/>
        </p:nvPicPr>
        <p:blipFill>
          <a:blip r:embed="rId3" cstate="print">
            <a:lum/>
          </a:blip>
          <a:stretch>
            <a:fillRect/>
          </a:stretch>
        </p:blipFill>
        <p:spPr>
          <a:xfrm>
            <a:off x="0" y="312738"/>
            <a:ext cx="9144000" cy="6232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8.jpg"/>
          <p:cNvPicPr>
            <a:picLocks noGrp="1" noChangeAspect="1"/>
          </p:cNvPicPr>
          <p:nvPr isPhoto="1"/>
        </p:nvPicPr>
        <p:blipFill>
          <a:blip r:embed="rId3" cstate="print">
            <a:lum/>
          </a:blip>
          <a:stretch>
            <a:fillRect/>
          </a:stretch>
        </p:blipFill>
        <p:spPr>
          <a:xfrm>
            <a:off x="2235200" y="0"/>
            <a:ext cx="4672013"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1.jpg"/>
          <p:cNvPicPr>
            <a:picLocks noGrp="1" noChangeAspect="1"/>
          </p:cNvPicPr>
          <p:nvPr isPhoto="1"/>
        </p:nvPicPr>
        <p:blipFill>
          <a:blip r:embed="rId2" cstate="print">
            <a:lum/>
          </a:blip>
          <a:stretch>
            <a:fillRect/>
          </a:stretch>
        </p:blipFill>
        <p:spPr>
          <a:xfrm>
            <a:off x="0" y="400050"/>
            <a:ext cx="9144000" cy="6057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19.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0.jpg"/>
          <p:cNvPicPr>
            <a:picLocks noGrp="1" noChangeAspect="1"/>
          </p:cNvPicPr>
          <p:nvPr isPhoto="1"/>
        </p:nvPicPr>
        <p:blipFill>
          <a:blip r:embed="rId3" cstate="print">
            <a:lum/>
          </a:blip>
          <a:stretch>
            <a:fillRect/>
          </a:stretch>
        </p:blipFill>
        <p:spPr>
          <a:xfrm>
            <a:off x="0" y="323850"/>
            <a:ext cx="9144000" cy="6210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1.jpg"/>
          <p:cNvPicPr>
            <a:picLocks noGrp="1" noChangeAspect="1"/>
          </p:cNvPicPr>
          <p:nvPr isPhoto="1"/>
        </p:nvPicPr>
        <p:blipFill>
          <a:blip r:embed="rId3" cstate="print">
            <a:lum/>
          </a:blip>
          <a:stretch>
            <a:fillRect/>
          </a:stretch>
        </p:blipFill>
        <p:spPr>
          <a:xfrm>
            <a:off x="0" y="320675"/>
            <a:ext cx="9144000" cy="62150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2.jpg"/>
          <p:cNvPicPr>
            <a:picLocks noGrp="1" noChangeAspect="1"/>
          </p:cNvPicPr>
          <p:nvPr isPhoto="1"/>
        </p:nvPicPr>
        <p:blipFill>
          <a:blip r:embed="rId3" cstate="print">
            <a:lum/>
          </a:blip>
          <a:stretch>
            <a:fillRect/>
          </a:stretch>
        </p:blipFill>
        <p:spPr>
          <a:xfrm>
            <a:off x="2236788" y="0"/>
            <a:ext cx="4668837"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3.jpg"/>
          <p:cNvPicPr>
            <a:picLocks noGrp="1" noChangeAspect="1"/>
          </p:cNvPicPr>
          <p:nvPr isPhoto="1"/>
        </p:nvPicPr>
        <p:blipFill>
          <a:blip r:embed="rId3" cstate="print">
            <a:lum/>
          </a:blip>
          <a:stretch>
            <a:fillRect/>
          </a:stretch>
        </p:blipFill>
        <p:spPr>
          <a:xfrm>
            <a:off x="2236788" y="0"/>
            <a:ext cx="4668837"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4.jpg"/>
          <p:cNvPicPr>
            <a:picLocks noGrp="1" noChangeAspect="1"/>
          </p:cNvPicPr>
          <p:nvPr isPhoto="1"/>
        </p:nvPicPr>
        <p:blipFill>
          <a:blip r:embed="rId3" cstate="print">
            <a:lum/>
          </a:blip>
          <a:stretch>
            <a:fillRect/>
          </a:stretch>
        </p:blipFill>
        <p:spPr>
          <a:xfrm>
            <a:off x="2233613" y="0"/>
            <a:ext cx="4675187"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5.jpg"/>
          <p:cNvPicPr>
            <a:picLocks noGrp="1" noChangeAspect="1"/>
          </p:cNvPicPr>
          <p:nvPr isPhoto="1"/>
        </p:nvPicPr>
        <p:blipFill>
          <a:blip r:embed="rId3" cstate="print">
            <a:lum/>
          </a:blip>
          <a:stretch>
            <a:fillRect/>
          </a:stretch>
        </p:blipFill>
        <p:spPr>
          <a:xfrm>
            <a:off x="2233613" y="0"/>
            <a:ext cx="4675187"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6.jpg"/>
          <p:cNvPicPr>
            <a:picLocks noGrp="1" noChangeAspect="1"/>
          </p:cNvPicPr>
          <p:nvPr isPhoto="1"/>
        </p:nvPicPr>
        <p:blipFill>
          <a:blip r:embed="rId3" cstate="print">
            <a:lum/>
          </a:blip>
          <a:stretch>
            <a:fillRect/>
          </a:stretch>
        </p:blipFill>
        <p:spPr>
          <a:xfrm>
            <a:off x="0" y="585788"/>
            <a:ext cx="9144000" cy="5686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7.jpg"/>
          <p:cNvPicPr>
            <a:picLocks noGrp="1" noChangeAspect="1"/>
          </p:cNvPicPr>
          <p:nvPr isPhoto="1"/>
        </p:nvPicPr>
        <p:blipFill>
          <a:blip r:embed="rId3" cstate="print">
            <a:lum/>
          </a:blip>
          <a:stretch>
            <a:fillRect/>
          </a:stretch>
        </p:blipFill>
        <p:spPr>
          <a:xfrm>
            <a:off x="0" y="354013"/>
            <a:ext cx="9144000" cy="614838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8.jpg"/>
          <p:cNvPicPr>
            <a:picLocks noGrp="1" noChangeAspect="1"/>
          </p:cNvPicPr>
          <p:nvPr isPhoto="1"/>
        </p:nvPicPr>
        <p:blipFill>
          <a:blip r:embed="rId3" cstate="print">
            <a:lum/>
          </a:blip>
          <a:stretch>
            <a:fillRect/>
          </a:stretch>
        </p:blipFill>
        <p:spPr>
          <a:xfrm>
            <a:off x="0" y="512763"/>
            <a:ext cx="9144000" cy="5832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2.jpg"/>
          <p:cNvPicPr>
            <a:picLocks noGrp="1" noChangeAspect="1"/>
          </p:cNvPicPr>
          <p:nvPr isPhoto="1"/>
        </p:nvPicPr>
        <p:blipFill>
          <a:blip r:embed="rId3" cstate="print">
            <a:lum/>
          </a:blip>
          <a:stretch>
            <a:fillRect/>
          </a:stretch>
        </p:blipFill>
        <p:spPr>
          <a:xfrm>
            <a:off x="2287588" y="0"/>
            <a:ext cx="4567237"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29.jpg"/>
          <p:cNvPicPr>
            <a:picLocks noGrp="1" noChangeAspect="1"/>
          </p:cNvPicPr>
          <p:nvPr isPhoto="1"/>
        </p:nvPicPr>
        <p:blipFill>
          <a:blip r:embed="rId3" cstate="print">
            <a:lum/>
          </a:blip>
          <a:stretch>
            <a:fillRect/>
          </a:stretch>
        </p:blipFill>
        <p:spPr>
          <a:xfrm>
            <a:off x="0" y="311150"/>
            <a:ext cx="9144000" cy="623411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0.jpg"/>
          <p:cNvPicPr>
            <a:picLocks noGrp="1" noChangeAspect="1"/>
          </p:cNvPicPr>
          <p:nvPr isPhoto="1"/>
        </p:nvPicPr>
        <p:blipFill>
          <a:blip r:embed="rId3" cstate="print">
            <a:lum/>
          </a:blip>
          <a:stretch>
            <a:fillRect/>
          </a:stretch>
        </p:blipFill>
        <p:spPr>
          <a:xfrm>
            <a:off x="0" y="315913"/>
            <a:ext cx="9144000" cy="622458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1.jpg"/>
          <p:cNvPicPr>
            <a:picLocks noGrp="1" noChangeAspect="1"/>
          </p:cNvPicPr>
          <p:nvPr isPhoto="1"/>
        </p:nvPicPr>
        <p:blipFill>
          <a:blip r:embed="rId3" cstate="print">
            <a:lum/>
          </a:blip>
          <a:stretch>
            <a:fillRect/>
          </a:stretch>
        </p:blipFill>
        <p:spPr>
          <a:xfrm>
            <a:off x="0" y="323850"/>
            <a:ext cx="9144000" cy="6210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2.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3.jpg"/>
          <p:cNvPicPr>
            <a:picLocks noGrp="1" noChangeAspect="1"/>
          </p:cNvPicPr>
          <p:nvPr isPhoto="1"/>
        </p:nvPicPr>
        <p:blipFill>
          <a:blip r:embed="rId3" cstate="print">
            <a:lum/>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319088"/>
            <a:ext cx="9144000" cy="62198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4.jpg"/>
          <p:cNvPicPr>
            <a:picLocks noGrp="1" noChangeAspect="1"/>
          </p:cNvPicPr>
          <p:nvPr isPhoto="1"/>
        </p:nvPicPr>
        <p:blipFill>
          <a:blip r:embed="rId3" cstate="print">
            <a:lum/>
          </a:blip>
          <a:stretch>
            <a:fillRect/>
          </a:stretch>
        </p:blipFill>
        <p:spPr>
          <a:xfrm>
            <a:off x="0" y="276225"/>
            <a:ext cx="9144000" cy="63055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5.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6.jpg"/>
          <p:cNvPicPr>
            <a:picLocks noGrp="1" noChangeAspect="1"/>
          </p:cNvPicPr>
          <p:nvPr isPhoto="1"/>
        </p:nvPicPr>
        <p:blipFill>
          <a:blip r:embed="rId3" cstate="print">
            <a:lum/>
          </a:blip>
          <a:stretch>
            <a:fillRect/>
          </a:stretch>
        </p:blipFill>
        <p:spPr>
          <a:xfrm>
            <a:off x="0" y="377825"/>
            <a:ext cx="9144000" cy="61023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7.jpg"/>
          <p:cNvPicPr>
            <a:picLocks noGrp="1" noChangeAspect="1"/>
          </p:cNvPicPr>
          <p:nvPr isPhoto="1"/>
        </p:nvPicPr>
        <p:blipFill>
          <a:blip r:embed="rId3" cstate="print">
            <a:lum/>
          </a:blip>
          <a:stretch>
            <a:fillRect/>
          </a:stretch>
        </p:blipFill>
        <p:spPr>
          <a:xfrm>
            <a:off x="0" y="315913"/>
            <a:ext cx="9144000" cy="622458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8.jpg"/>
          <p:cNvPicPr>
            <a:picLocks noGrp="1" noChangeAspect="1"/>
          </p:cNvPicPr>
          <p:nvPr isPhoto="1"/>
        </p:nvPicPr>
        <p:blipFill>
          <a:blip r:embed="rId3" cstate="print">
            <a:lum/>
          </a:blip>
          <a:stretch>
            <a:fillRect/>
          </a:stretch>
        </p:blipFill>
        <p:spPr>
          <a:xfrm>
            <a:off x="0" y="323850"/>
            <a:ext cx="9144000" cy="6210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3.jpg"/>
          <p:cNvPicPr>
            <a:picLocks noGrp="1" noChangeAspect="1"/>
          </p:cNvPicPr>
          <p:nvPr isPhoto="1"/>
        </p:nvPicPr>
        <p:blipFill>
          <a:blip r:embed="rId3" cstate="print">
            <a:lum/>
          </a:blip>
          <a:stretch>
            <a:fillRect/>
          </a:stretch>
        </p:blipFill>
        <p:spPr>
          <a:xfrm>
            <a:off x="0" y="315913"/>
            <a:ext cx="9144000" cy="622458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39.jpg"/>
          <p:cNvPicPr>
            <a:picLocks noGrp="1" noChangeAspect="1"/>
          </p:cNvPicPr>
          <p:nvPr isPhoto="1"/>
        </p:nvPicPr>
        <p:blipFill>
          <a:blip r:embed="rId3" cstate="print">
            <a:lum/>
          </a:blip>
          <a:stretch>
            <a:fillRect/>
          </a:stretch>
        </p:blipFill>
        <p:spPr>
          <a:xfrm>
            <a:off x="0" y="320675"/>
            <a:ext cx="9144000" cy="62150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0.jpg"/>
          <p:cNvPicPr>
            <a:picLocks noGrp="1" noChangeAspect="1"/>
          </p:cNvPicPr>
          <p:nvPr isPhoto="1"/>
        </p:nvPicPr>
        <p:blipFill>
          <a:blip r:embed="rId3" cstate="print">
            <a:lum/>
          </a:blip>
          <a:stretch>
            <a:fillRect/>
          </a:stretch>
        </p:blipFill>
        <p:spPr>
          <a:xfrm>
            <a:off x="2241550" y="0"/>
            <a:ext cx="46609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1.jpg"/>
          <p:cNvPicPr>
            <a:picLocks noGrp="1" noChangeAspect="1"/>
          </p:cNvPicPr>
          <p:nvPr isPhoto="1"/>
        </p:nvPicPr>
        <p:blipFill>
          <a:blip r:embed="rId3" cstate="print">
            <a:lum/>
          </a:blip>
          <a:stretch>
            <a:fillRect/>
          </a:stretch>
        </p:blipFill>
        <p:spPr>
          <a:xfrm>
            <a:off x="2236788" y="0"/>
            <a:ext cx="4668837"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2.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3.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4.jpg"/>
          <p:cNvPicPr>
            <a:picLocks noGrp="1" noChangeAspect="1"/>
          </p:cNvPicPr>
          <p:nvPr isPhoto="1"/>
        </p:nvPicPr>
        <p:blipFill>
          <a:blip r:embed="rId3" cstate="print">
            <a:lum/>
          </a:blip>
          <a:stretch>
            <a:fillRect/>
          </a:stretch>
        </p:blipFill>
        <p:spPr>
          <a:xfrm>
            <a:off x="2251075" y="0"/>
            <a:ext cx="464185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5.jpg"/>
          <p:cNvPicPr>
            <a:picLocks noGrp="1" noChangeAspect="1"/>
          </p:cNvPicPr>
          <p:nvPr isPhoto="1"/>
        </p:nvPicPr>
        <p:blipFill>
          <a:blip r:embed="rId3" cstate="print">
            <a:lum/>
          </a:blip>
          <a:stretch>
            <a:fillRect/>
          </a:stretch>
        </p:blipFill>
        <p:spPr>
          <a:xfrm>
            <a:off x="0" y="373063"/>
            <a:ext cx="9144000" cy="611028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6.jpg"/>
          <p:cNvPicPr>
            <a:picLocks noGrp="1" noChangeAspect="1"/>
          </p:cNvPicPr>
          <p:nvPr isPhoto="1"/>
        </p:nvPicPr>
        <p:blipFill>
          <a:blip r:embed="rId3" cstate="print">
            <a:lum/>
          </a:blip>
          <a:stretch>
            <a:fillRect/>
          </a:stretch>
        </p:blipFill>
        <p:spPr>
          <a:xfrm>
            <a:off x="2193925" y="0"/>
            <a:ext cx="4754563"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7.jpg"/>
          <p:cNvPicPr>
            <a:picLocks noGrp="1" noChangeAspect="1"/>
          </p:cNvPicPr>
          <p:nvPr isPhoto="1"/>
        </p:nvPicPr>
        <p:blipFill>
          <a:blip r:embed="rId3" cstate="print">
            <a:lum/>
          </a:blip>
          <a:stretch>
            <a:fillRect/>
          </a:stretch>
        </p:blipFill>
        <p:spPr>
          <a:xfrm>
            <a:off x="0" y="320675"/>
            <a:ext cx="9144000" cy="621506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8.jpg"/>
          <p:cNvPicPr>
            <a:picLocks noGrp="1" noChangeAspect="1"/>
          </p:cNvPicPr>
          <p:nvPr isPhoto="1"/>
        </p:nvPicPr>
        <p:blipFill>
          <a:blip r:embed="rId3" cstate="print">
            <a:lum/>
          </a:blip>
          <a:stretch>
            <a:fillRect/>
          </a:stretch>
        </p:blipFill>
        <p:spPr>
          <a:xfrm>
            <a:off x="0" y="320675"/>
            <a:ext cx="9144000" cy="62150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4.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49.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0.jpg"/>
          <p:cNvPicPr>
            <a:picLocks noGrp="1" noChangeAspect="1"/>
          </p:cNvPicPr>
          <p:nvPr isPhoto="1"/>
        </p:nvPicPr>
        <p:blipFill>
          <a:blip r:embed="rId3" cstate="print">
            <a:lum/>
          </a:blip>
          <a:stretch>
            <a:fillRect/>
          </a:stretch>
        </p:blipFill>
        <p:spPr>
          <a:xfrm>
            <a:off x="2236788" y="0"/>
            <a:ext cx="4668837"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1.jpg"/>
          <p:cNvPicPr>
            <a:picLocks noGrp="1" noChangeAspect="1"/>
          </p:cNvPicPr>
          <p:nvPr isPhoto="1"/>
        </p:nvPicPr>
        <p:blipFill>
          <a:blip r:embed="rId3" cstate="print">
            <a:lum/>
          </a:blip>
          <a:stretch>
            <a:fillRect/>
          </a:stretch>
        </p:blipFill>
        <p:spPr>
          <a:xfrm>
            <a:off x="133350" y="0"/>
            <a:ext cx="8875713"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2.jpg"/>
          <p:cNvPicPr>
            <a:picLocks noGrp="1" noChangeAspect="1"/>
          </p:cNvPicPr>
          <p:nvPr isPhoto="1"/>
        </p:nvPicPr>
        <p:blipFill>
          <a:blip r:embed="rId3" cstate="print">
            <a:lum/>
          </a:blip>
          <a:stretch>
            <a:fillRect/>
          </a:stretch>
        </p:blipFill>
        <p:spPr>
          <a:xfrm>
            <a:off x="0" y="288925"/>
            <a:ext cx="9144000" cy="627856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3.jpg"/>
          <p:cNvPicPr>
            <a:picLocks noGrp="1" noChangeAspect="1"/>
          </p:cNvPicPr>
          <p:nvPr isPhoto="1"/>
        </p:nvPicPr>
        <p:blipFill>
          <a:blip r:embed="rId3" cstate="print">
            <a:lum/>
          </a:blip>
          <a:stretch>
            <a:fillRect/>
          </a:stretch>
        </p:blipFill>
        <p:spPr>
          <a:xfrm>
            <a:off x="0" y="311150"/>
            <a:ext cx="9144000" cy="623411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4.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5.jpg"/>
          <p:cNvPicPr>
            <a:picLocks noGrp="1" noChangeAspect="1"/>
          </p:cNvPicPr>
          <p:nvPr isPhoto="1"/>
        </p:nvPicPr>
        <p:blipFill>
          <a:blip r:embed="rId3" cstate="print">
            <a:lum/>
          </a:blip>
          <a:stretch>
            <a:fillRect/>
          </a:stretch>
        </p:blipFill>
        <p:spPr>
          <a:xfrm>
            <a:off x="2259013" y="0"/>
            <a:ext cx="4624387"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6.jpg"/>
          <p:cNvPicPr>
            <a:picLocks noGrp="1" noChangeAspect="1"/>
          </p:cNvPicPr>
          <p:nvPr isPhoto="1"/>
        </p:nvPicPr>
        <p:blipFill>
          <a:blip r:embed="rId3" cstate="print">
            <a:lum/>
          </a:blip>
          <a:stretch>
            <a:fillRect/>
          </a:stretch>
        </p:blipFill>
        <p:spPr>
          <a:xfrm>
            <a:off x="2232025" y="0"/>
            <a:ext cx="467995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7.jpg"/>
          <p:cNvPicPr>
            <a:picLocks noGrp="1" noChangeAspect="1"/>
          </p:cNvPicPr>
          <p:nvPr isPhoto="1"/>
        </p:nvPicPr>
        <p:blipFill>
          <a:blip r:embed="rId3" cstate="print">
            <a:lum/>
          </a:blip>
          <a:stretch>
            <a:fillRect/>
          </a:stretch>
        </p:blipFill>
        <p:spPr>
          <a:xfrm>
            <a:off x="0" y="315913"/>
            <a:ext cx="9144000" cy="622458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8.jpg"/>
          <p:cNvPicPr>
            <a:picLocks noGrp="1" noChangeAspect="1"/>
          </p:cNvPicPr>
          <p:nvPr isPhoto="1"/>
        </p:nvPicPr>
        <p:blipFill>
          <a:blip r:embed="rId3" cstate="print">
            <a:lum/>
          </a:blip>
          <a:stretch>
            <a:fillRect/>
          </a:stretch>
        </p:blipFill>
        <p:spPr>
          <a:xfrm>
            <a:off x="2262188" y="0"/>
            <a:ext cx="4618037"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5.jpg"/>
          <p:cNvPicPr>
            <a:picLocks noGrp="1" noChangeAspect="1"/>
          </p:cNvPicPr>
          <p:nvPr isPhoto="1"/>
        </p:nvPicPr>
        <p:blipFill>
          <a:blip r:embed="rId3" cstate="print">
            <a:lum/>
          </a:blip>
          <a:stretch>
            <a:fillRect/>
          </a:stretch>
        </p:blipFill>
        <p:spPr>
          <a:xfrm>
            <a:off x="0" y="320675"/>
            <a:ext cx="9144000" cy="62150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59.jpg"/>
          <p:cNvPicPr>
            <a:picLocks noGrp="1" noChangeAspect="1"/>
          </p:cNvPicPr>
          <p:nvPr isPhoto="1"/>
        </p:nvPicPr>
        <p:blipFill>
          <a:blip r:embed="rId3" cstate="print">
            <a:lum/>
          </a:blip>
          <a:stretch>
            <a:fillRect/>
          </a:stretch>
        </p:blipFill>
        <p:spPr>
          <a:xfrm>
            <a:off x="2255838" y="0"/>
            <a:ext cx="4630737"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60.jpg"/>
          <p:cNvPicPr>
            <a:picLocks noGrp="1" noChangeAspect="1"/>
          </p:cNvPicPr>
          <p:nvPr isPhoto="1"/>
        </p:nvPicPr>
        <p:blipFill>
          <a:blip r:embed="rId3" cstate="print">
            <a:lum/>
          </a:blip>
          <a:stretch>
            <a:fillRect/>
          </a:stretch>
        </p:blipFill>
        <p:spPr>
          <a:xfrm>
            <a:off x="0" y="315913"/>
            <a:ext cx="9144000" cy="622458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E83C7E-9A5B-433C-9BC8-81C1AE7A78BE}"/>
              </a:ext>
            </a:extLst>
          </p:cNvPr>
          <p:cNvSpPr txBox="1"/>
          <p:nvPr/>
        </p:nvSpPr>
        <p:spPr>
          <a:xfrm>
            <a:off x="2514600" y="1752600"/>
            <a:ext cx="3903504" cy="3046988"/>
          </a:xfrm>
          <a:prstGeom prst="rect">
            <a:avLst/>
          </a:prstGeom>
          <a:noFill/>
        </p:spPr>
        <p:txBody>
          <a:bodyPr wrap="none" rtlCol="0">
            <a:spAutoFit/>
          </a:bodyPr>
          <a:lstStyle/>
          <a:p>
            <a:pPr marL="285750" indent="-285750"/>
            <a:r>
              <a:rPr lang="en-US" sz="4800" dirty="0"/>
              <a:t>Production by:</a:t>
            </a:r>
          </a:p>
          <a:p>
            <a:pPr marL="742950" lvl="1" indent="-285750"/>
            <a:r>
              <a:rPr lang="en-US" sz="4800" dirty="0"/>
              <a:t>Lisa Hall</a:t>
            </a:r>
          </a:p>
          <a:p>
            <a:pPr marL="742950" lvl="1" indent="-285750"/>
            <a:r>
              <a:rPr lang="en-US" sz="4800" dirty="0"/>
              <a:t>Janet Thorne</a:t>
            </a:r>
          </a:p>
          <a:p>
            <a:pPr marL="742950" lvl="1" indent="-285750"/>
            <a:r>
              <a:rPr lang="en-US" sz="4800" dirty="0"/>
              <a:t>Paul Stevens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E83C7E-9A5B-433C-9BC8-81C1AE7A78BE}"/>
              </a:ext>
            </a:extLst>
          </p:cNvPr>
          <p:cNvSpPr txBox="1"/>
          <p:nvPr/>
        </p:nvSpPr>
        <p:spPr>
          <a:xfrm>
            <a:off x="2819400" y="685800"/>
            <a:ext cx="3596947" cy="5632311"/>
          </a:xfrm>
          <a:prstGeom prst="rect">
            <a:avLst/>
          </a:prstGeom>
          <a:noFill/>
        </p:spPr>
        <p:txBody>
          <a:bodyPr wrap="none" rtlCol="0">
            <a:spAutoFit/>
          </a:bodyPr>
          <a:lstStyle/>
          <a:p>
            <a:pPr marL="285750" indent="-285750"/>
            <a:r>
              <a:rPr lang="en-US" sz="2000" dirty="0"/>
              <a:t>Photographs by:</a:t>
            </a:r>
          </a:p>
          <a:p>
            <a:pPr marL="742950" lvl="1" indent="-285750"/>
            <a:r>
              <a:rPr lang="en-US" sz="2000" dirty="0"/>
              <a:t>Peter &amp; Ann </a:t>
            </a:r>
            <a:r>
              <a:rPr lang="en-US" sz="2000" dirty="0" err="1"/>
              <a:t>Bostsed</a:t>
            </a:r>
            <a:endParaRPr lang="en-US" sz="2000" dirty="0"/>
          </a:p>
          <a:p>
            <a:pPr marL="742950" lvl="1" indent="-285750"/>
            <a:r>
              <a:rPr lang="en-US" sz="2000" dirty="0"/>
              <a:t>Dave </a:t>
            </a:r>
            <a:r>
              <a:rPr lang="en-US" sz="2000" dirty="0" err="1"/>
              <a:t>Bunnell</a:t>
            </a:r>
            <a:endParaRPr lang="en-US" sz="2000" dirty="0"/>
          </a:p>
          <a:p>
            <a:pPr marL="742950" lvl="1" indent="-285750"/>
            <a:r>
              <a:rPr lang="en-US" sz="2000" dirty="0"/>
              <a:t>Chip Clark</a:t>
            </a:r>
          </a:p>
          <a:p>
            <a:pPr marL="742950" lvl="1" indent="-285750"/>
            <a:r>
              <a:rPr lang="en-US" sz="2000" dirty="0"/>
              <a:t>Rick Day</a:t>
            </a:r>
          </a:p>
          <a:p>
            <a:pPr marL="742950" lvl="1" indent="-285750"/>
            <a:r>
              <a:rPr lang="en-US" sz="2000" dirty="0"/>
              <a:t>Lisa Hall</a:t>
            </a:r>
          </a:p>
          <a:p>
            <a:pPr marL="742950" lvl="1" indent="-285750"/>
            <a:r>
              <a:rPr lang="en-US" sz="2000" dirty="0"/>
              <a:t>Horton Hobbs, III</a:t>
            </a:r>
          </a:p>
          <a:p>
            <a:pPr marL="742950" lvl="1" indent="-285750"/>
            <a:r>
              <a:rPr lang="en-US" sz="2000" dirty="0"/>
              <a:t>Karen &amp; Ernst </a:t>
            </a:r>
            <a:r>
              <a:rPr lang="en-US" sz="2000" dirty="0" err="1"/>
              <a:t>Kastning</a:t>
            </a:r>
            <a:endParaRPr lang="en-US" sz="2000" dirty="0"/>
          </a:p>
          <a:p>
            <a:pPr marL="742950" lvl="1" indent="-285750"/>
            <a:r>
              <a:rPr lang="en-US" sz="2000" dirty="0"/>
              <a:t>Ed McCarthy &amp; Carl Samples</a:t>
            </a:r>
          </a:p>
          <a:p>
            <a:pPr marL="742950" lvl="1" indent="-285750"/>
            <a:r>
              <a:rPr lang="en-US" sz="2000" dirty="0"/>
              <a:t>Charles E. Mohr</a:t>
            </a:r>
          </a:p>
          <a:p>
            <a:pPr marL="742950" lvl="1" indent="-285750"/>
            <a:r>
              <a:rPr lang="en-US" sz="2000" dirty="0"/>
              <a:t>Bob </a:t>
            </a:r>
            <a:r>
              <a:rPr lang="en-US" sz="2000" dirty="0" err="1"/>
              <a:t>Nymeyer</a:t>
            </a:r>
            <a:endParaRPr lang="en-US" sz="2000" dirty="0"/>
          </a:p>
          <a:p>
            <a:pPr marL="742950" lvl="1" indent="-285750"/>
            <a:r>
              <a:rPr lang="en-US" sz="2000" dirty="0"/>
              <a:t>Ron Simmons</a:t>
            </a:r>
          </a:p>
          <a:p>
            <a:pPr marL="742950" lvl="1" indent="-285750"/>
            <a:r>
              <a:rPr lang="en-US" sz="2000" dirty="0"/>
              <a:t>Joel Sneed</a:t>
            </a:r>
          </a:p>
          <a:p>
            <a:pPr marL="742950" lvl="1" indent="-285750"/>
            <a:r>
              <a:rPr lang="en-US" sz="2000" dirty="0"/>
              <a:t>Paul &amp; Lee Stevens</a:t>
            </a:r>
          </a:p>
          <a:p>
            <a:pPr marL="742950" lvl="1" indent="-285750"/>
            <a:r>
              <a:rPr lang="en-US" sz="2000" dirty="0"/>
              <a:t>William Storage</a:t>
            </a:r>
          </a:p>
          <a:p>
            <a:pPr marL="742950" lvl="1" indent="-285750"/>
            <a:r>
              <a:rPr lang="en-US" sz="2000" dirty="0"/>
              <a:t>Tom Strong &amp; Louise Hose</a:t>
            </a:r>
          </a:p>
          <a:p>
            <a:pPr marL="742950" lvl="1" indent="-285750"/>
            <a:r>
              <a:rPr lang="en-US" sz="2000" dirty="0"/>
              <a:t>Norm Thompson</a:t>
            </a:r>
          </a:p>
          <a:p>
            <a:pPr marL="742950" lvl="1" indent="-285750"/>
            <a:r>
              <a:rPr lang="en-US" sz="2000" dirty="0"/>
              <a:t>Gary Trout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AB88130C-54ED-4A26-BDEA-2B0F5B5B72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3921" y="5330950"/>
            <a:ext cx="2260398" cy="1178664"/>
          </a:xfrm>
          <a:prstGeom prst="rect">
            <a:avLst/>
          </a:prstGeom>
        </p:spPr>
      </p:pic>
      <p:sp>
        <p:nvSpPr>
          <p:cNvPr id="3" name="TextBox 2">
            <a:extLst>
              <a:ext uri="{FF2B5EF4-FFF2-40B4-BE49-F238E27FC236}">
                <a16:creationId xmlns:a16="http://schemas.microsoft.com/office/drawing/2014/main" id="{85BFFBFC-4B70-4412-B727-418DCCFEF08F}"/>
              </a:ext>
            </a:extLst>
          </p:cNvPr>
          <p:cNvSpPr txBox="1"/>
          <p:nvPr/>
        </p:nvSpPr>
        <p:spPr>
          <a:xfrm>
            <a:off x="4638" y="533401"/>
            <a:ext cx="9139362" cy="523220"/>
          </a:xfrm>
          <a:prstGeom prst="rect">
            <a:avLst/>
          </a:prstGeom>
          <a:noFill/>
        </p:spPr>
        <p:txBody>
          <a:bodyPr wrap="square" rtlCol="0">
            <a:spAutoFit/>
          </a:bodyPr>
          <a:lstStyle/>
          <a:p>
            <a:pPr algn="ctr"/>
            <a:r>
              <a:rPr lang="en-US" sz="2800" dirty="0">
                <a:solidFill>
                  <a:srgbClr val="FFFF00"/>
                </a:solidFill>
              </a:rPr>
              <a:t>An NSS Audio-Visual Library Presentation</a:t>
            </a:r>
          </a:p>
        </p:txBody>
      </p:sp>
      <p:sp>
        <p:nvSpPr>
          <p:cNvPr id="4" name="TextBox 3">
            <a:extLst>
              <a:ext uri="{FF2B5EF4-FFF2-40B4-BE49-F238E27FC236}">
                <a16:creationId xmlns:a16="http://schemas.microsoft.com/office/drawing/2014/main" id="{D0EBA6A0-DDD7-4F47-B8D0-7A5D729362A9}"/>
              </a:ext>
            </a:extLst>
          </p:cNvPr>
          <p:cNvSpPr txBox="1"/>
          <p:nvPr/>
        </p:nvSpPr>
        <p:spPr>
          <a:xfrm>
            <a:off x="4676121" y="5334664"/>
            <a:ext cx="2244525" cy="1231106"/>
          </a:xfrm>
          <a:prstGeom prst="rect">
            <a:avLst/>
          </a:prstGeom>
          <a:noFill/>
        </p:spPr>
        <p:txBody>
          <a:bodyPr wrap="none" rtlCol="0">
            <a:spAutoFit/>
          </a:bodyPr>
          <a:lstStyle/>
          <a:p>
            <a:r>
              <a:rPr lang="en-US" sz="1200" dirty="0"/>
              <a:t>National Speleological Society</a:t>
            </a:r>
          </a:p>
          <a:p>
            <a:r>
              <a:rPr lang="en-US" sz="1200" dirty="0"/>
              <a:t>6001 Pulaski Pike</a:t>
            </a:r>
          </a:p>
          <a:p>
            <a:r>
              <a:rPr lang="en-US" sz="1200" dirty="0"/>
              <a:t>Huntsville, AL 35810-1122</a:t>
            </a:r>
          </a:p>
          <a:p>
            <a:r>
              <a:rPr lang="en-US" sz="1200" dirty="0"/>
              <a:t>256- 852-1300</a:t>
            </a:r>
          </a:p>
          <a:p>
            <a:r>
              <a:rPr lang="en-US" sz="1200" dirty="0">
                <a:hlinkClick r:id="rId3">
                  <a:extLst>
                    <a:ext uri="{A12FA001-AC4F-418D-AE19-62706E023703}">
                      <ahyp:hlinkClr xmlns:ahyp="http://schemas.microsoft.com/office/drawing/2018/hyperlinkcolor" val="tx"/>
                    </a:ext>
                  </a:extLst>
                </a:hlinkClick>
              </a:rPr>
              <a:t>nss@caves.org</a:t>
            </a:r>
            <a:endParaRPr lang="en-US" sz="1200" dirty="0"/>
          </a:p>
          <a:p>
            <a:r>
              <a:rPr lang="en-US" sz="1200" dirty="0">
                <a:hlinkClick r:id="rId4">
                  <a:extLst>
                    <a:ext uri="{A12FA001-AC4F-418D-AE19-62706E023703}">
                      <ahyp:hlinkClr xmlns:ahyp="http://schemas.microsoft.com/office/drawing/2018/hyperlinkcolor" val="tx"/>
                    </a:ext>
                  </a:extLst>
                </a:hlinkClick>
              </a:rPr>
              <a:t>https://caves.org</a:t>
            </a:r>
            <a:r>
              <a:rPr lang="en-US" sz="1400" dirty="0">
                <a:hlinkClick r:id="rId4">
                  <a:extLst>
                    <a:ext uri="{A12FA001-AC4F-418D-AE19-62706E023703}">
                      <ahyp:hlinkClr xmlns:ahyp="http://schemas.microsoft.com/office/drawing/2018/hyperlinkcolor" val="tx"/>
                    </a:ext>
                  </a:extLst>
                </a:hlinkClick>
              </a:rPr>
              <a:t>/</a:t>
            </a:r>
            <a:endParaRPr lang="en-US" sz="1400" dirty="0"/>
          </a:p>
        </p:txBody>
      </p:sp>
      <p:sp>
        <p:nvSpPr>
          <p:cNvPr id="5" name="TextBox 4">
            <a:extLst>
              <a:ext uri="{FF2B5EF4-FFF2-40B4-BE49-F238E27FC236}">
                <a16:creationId xmlns:a16="http://schemas.microsoft.com/office/drawing/2014/main" id="{DEA25D03-6401-4069-93FB-712133C10A91}"/>
              </a:ext>
            </a:extLst>
          </p:cNvPr>
          <p:cNvSpPr txBox="1"/>
          <p:nvPr/>
        </p:nvSpPr>
        <p:spPr>
          <a:xfrm>
            <a:off x="-8614" y="1491149"/>
            <a:ext cx="9150626" cy="1077218"/>
          </a:xfrm>
          <a:prstGeom prst="rect">
            <a:avLst/>
          </a:prstGeom>
          <a:noFill/>
        </p:spPr>
        <p:txBody>
          <a:bodyPr wrap="square" rtlCol="0">
            <a:spAutoFit/>
          </a:bodyPr>
          <a:lstStyle/>
          <a:p>
            <a:pPr algn="ctr"/>
            <a:r>
              <a:rPr lang="en-US" sz="3200" dirty="0"/>
              <a:t>Caves:</a:t>
            </a:r>
          </a:p>
          <a:p>
            <a:pPr algn="ctr"/>
            <a:r>
              <a:rPr lang="en-US" sz="3200" dirty="0"/>
              <a:t>A Unique and Fragile Environment</a:t>
            </a:r>
          </a:p>
        </p:txBody>
      </p:sp>
      <p:sp>
        <p:nvSpPr>
          <p:cNvPr id="6" name="TextBox 5">
            <a:extLst>
              <a:ext uri="{FF2B5EF4-FFF2-40B4-BE49-F238E27FC236}">
                <a16:creationId xmlns:a16="http://schemas.microsoft.com/office/drawing/2014/main" id="{50E83C7E-9A5B-433C-9BC8-81C1AE7A78BE}"/>
              </a:ext>
            </a:extLst>
          </p:cNvPr>
          <p:cNvSpPr txBox="1"/>
          <p:nvPr/>
        </p:nvSpPr>
        <p:spPr>
          <a:xfrm>
            <a:off x="2209800" y="2743200"/>
            <a:ext cx="4839402" cy="2308324"/>
          </a:xfrm>
          <a:prstGeom prst="rect">
            <a:avLst/>
          </a:prstGeom>
          <a:noFill/>
        </p:spPr>
        <p:txBody>
          <a:bodyPr wrap="none" rtlCol="0">
            <a:spAutoFit/>
          </a:bodyPr>
          <a:lstStyle/>
          <a:p>
            <a:pPr marL="285750" indent="-285750">
              <a:buFont typeface="Arial" panose="020B0604020202020204" pitchFamily="34" charset="0"/>
              <a:buChar char="•"/>
            </a:pPr>
            <a:r>
              <a:rPr lang="en-US" dirty="0"/>
              <a:t>Original slide program S205</a:t>
            </a:r>
          </a:p>
          <a:p>
            <a:pPr marL="285750" indent="-285750">
              <a:buFont typeface="Arial" panose="020B0604020202020204" pitchFamily="34" charset="0"/>
              <a:buChar char="•"/>
            </a:pPr>
            <a:r>
              <a:rPr lang="en-US" dirty="0"/>
              <a:t>Script by Janet Thorne</a:t>
            </a:r>
          </a:p>
          <a:p>
            <a:pPr marL="285750" indent="-285750">
              <a:buFont typeface="Arial" panose="020B0604020202020204" pitchFamily="34" charset="0"/>
              <a:buChar char="•"/>
            </a:pPr>
            <a:r>
              <a:rPr lang="en-US" dirty="0"/>
              <a:t>Artwork by Mark Jackson and Ernst Kastning</a:t>
            </a:r>
          </a:p>
          <a:p>
            <a:pPr marL="285750" indent="-285750">
              <a:buFont typeface="Arial" panose="020B0604020202020204" pitchFamily="34" charset="0"/>
              <a:buChar char="•"/>
            </a:pPr>
            <a:r>
              <a:rPr lang="en-US" dirty="0"/>
              <a:t>Original text slides by Barry Chute</a:t>
            </a:r>
          </a:p>
          <a:p>
            <a:pPr marL="285750" indent="-285750">
              <a:buFont typeface="Arial" panose="020B0604020202020204" pitchFamily="34" charset="0"/>
              <a:buChar char="•"/>
            </a:pPr>
            <a:r>
              <a:rPr lang="en-US" dirty="0"/>
              <a:t>Slides digitized by David Caudle</a:t>
            </a:r>
          </a:p>
          <a:p>
            <a:pPr marL="285750" indent="-285750">
              <a:buFont typeface="Arial" panose="020B0604020202020204" pitchFamily="34" charset="0"/>
              <a:buChar char="•"/>
            </a:pPr>
            <a:r>
              <a:rPr lang="en-US" dirty="0"/>
              <a:t>PowerPoint program created by Jim </a:t>
            </a:r>
            <a:r>
              <a:rPr lang="en-US" dirty="0" err="1"/>
              <a:t>McConkey</a:t>
            </a:r>
            <a:endParaRPr lang="en-US" dirty="0"/>
          </a:p>
          <a:p>
            <a:pPr marL="285750" indent="-285750">
              <a:buFont typeface="Arial" panose="020B0604020202020204" pitchFamily="34" charset="0"/>
              <a:buChar char="•"/>
            </a:pPr>
            <a:r>
              <a:rPr lang="en-US" dirty="0"/>
              <a:t>64 slides, with script in presenter notes</a:t>
            </a:r>
          </a:p>
          <a:p>
            <a:pPr marL="285750" indent="-285750">
              <a:buFont typeface="Arial" panose="020B0604020202020204" pitchFamily="34" charset="0"/>
              <a:buChar char="•"/>
            </a:pPr>
            <a:r>
              <a:rPr lang="en-US" dirty="0"/>
              <a:t>PowerPoint created 1/25/2021</a:t>
            </a:r>
          </a:p>
        </p:txBody>
      </p:sp>
      <p:cxnSp>
        <p:nvCxnSpPr>
          <p:cNvPr id="7" name="Straight Connector 6">
            <a:extLst>
              <a:ext uri="{FF2B5EF4-FFF2-40B4-BE49-F238E27FC236}">
                <a16:creationId xmlns:a16="http://schemas.microsoft.com/office/drawing/2014/main" id="{9DA6B873-DC4B-4D52-BC19-1DB09B8B3B41}"/>
              </a:ext>
            </a:extLst>
          </p:cNvPr>
          <p:cNvCxnSpPr/>
          <p:nvPr/>
        </p:nvCxnSpPr>
        <p:spPr>
          <a:xfrm>
            <a:off x="1219200" y="1143000"/>
            <a:ext cx="67056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6.jpg"/>
          <p:cNvPicPr>
            <a:picLocks noGrp="1" noChangeAspect="1"/>
          </p:cNvPicPr>
          <p:nvPr isPhoto="1"/>
        </p:nvPicPr>
        <p:blipFill>
          <a:blip r:embed="rId3" cstate="print">
            <a:lum/>
          </a:blip>
          <a:stretch>
            <a:fillRect/>
          </a:stretch>
        </p:blipFill>
        <p:spPr>
          <a:xfrm>
            <a:off x="0" y="320675"/>
            <a:ext cx="9144000" cy="62150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7.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04 How to cleanup PP- 08.jpg"/>
          <p:cNvPicPr>
            <a:picLocks noGrp="1" noChangeAspect="1"/>
          </p:cNvPicPr>
          <p:nvPr isPhoto="1"/>
        </p:nvPicPr>
        <p:blipFill>
          <a:blip r:embed="rId3" cstate="print">
            <a:lum/>
          </a:blip>
          <a:stretch>
            <a:fillRect/>
          </a:stretch>
        </p:blipFill>
        <p:spPr>
          <a:xfrm>
            <a:off x="0" y="319088"/>
            <a:ext cx="9144000" cy="62198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1046</TotalTime>
  <Words>2432</Words>
  <Application>Microsoft Office PowerPoint</Application>
  <PresentationFormat>On-screen Show (4:3)</PresentationFormat>
  <Paragraphs>163</Paragraphs>
  <Slides>64</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McCconkey</dc:creator>
  <cp:lastModifiedBy>David Socky</cp:lastModifiedBy>
  <cp:revision>11</cp:revision>
  <dcterms:created xsi:type="dcterms:W3CDTF">2021-01-24T03:07:31Z</dcterms:created>
  <dcterms:modified xsi:type="dcterms:W3CDTF">2021-01-27T03:04:11Z</dcterms:modified>
</cp:coreProperties>
</file>